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324" r:id="rId2"/>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601D82C-BB5E-4CC1-9512-CBDC517C2BB4}">
          <p14:sldIdLst>
            <p14:sldId id="324"/>
          </p14:sldIdLst>
        </p14:section>
        <p14:section name="タイトルなしのセクション" id="{C3B2FB36-88EC-4A61-AAAF-0321C847984A}">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eal-NP089pc" initials="z" lastIdx="1" clrIdx="0">
    <p:extLst>
      <p:ext uri="{19B8F6BF-5375-455C-9EA6-DF929625EA0E}">
        <p15:presenceInfo xmlns:p15="http://schemas.microsoft.com/office/powerpoint/2012/main" userId="zeal-NP089pc" providerId="None"/>
      </p:ext>
    </p:extLst>
  </p:cmAuthor>
  <p:cmAuthor id="2" name="ひとみ 渡具知" initials="ひ渡" lastIdx="2" clrIdx="1">
    <p:extLst>
      <p:ext uri="{19B8F6BF-5375-455C-9EA6-DF929625EA0E}">
        <p15:presenceInfo xmlns:p15="http://schemas.microsoft.com/office/powerpoint/2012/main" userId="0626767ba2e7eae9" providerId="Windows Live"/>
      </p:ext>
    </p:extLst>
  </p:cmAuthor>
  <p:cmAuthor id="3" name="tsugumi.ohtani" initials="t" lastIdx="2" clrIdx="2">
    <p:extLst>
      <p:ext uri="{19B8F6BF-5375-455C-9EA6-DF929625EA0E}">
        <p15:presenceInfo xmlns:p15="http://schemas.microsoft.com/office/powerpoint/2012/main" userId="tsugumi.ohtani" providerId="None"/>
      </p:ext>
    </p:extLst>
  </p:cmAuthor>
  <p:cmAuthor id="4" name="hitomi.toguchi" initials="h" lastIdx="7" clrIdx="3">
    <p:extLst>
      <p:ext uri="{19B8F6BF-5375-455C-9EA6-DF929625EA0E}">
        <p15:presenceInfo xmlns:p15="http://schemas.microsoft.com/office/powerpoint/2012/main" userId="hitomi.toguch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73A9"/>
    <a:srgbClr val="C675E7"/>
    <a:srgbClr val="903C66"/>
    <a:srgbClr val="C03C6B"/>
    <a:srgbClr val="FFFFFF"/>
    <a:srgbClr val="FCAEFE"/>
    <a:srgbClr val="98C3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083" autoAdjust="0"/>
  </p:normalViewPr>
  <p:slideViewPr>
    <p:cSldViewPr snapToGrid="0">
      <p:cViewPr varScale="1">
        <p:scale>
          <a:sx n="44" d="100"/>
          <a:sy n="44" d="100"/>
        </p:scale>
        <p:origin x="2340" y="72"/>
      </p:cViewPr>
      <p:guideLst/>
    </p:cSldViewPr>
  </p:slideViewPr>
  <p:notesTextViewPr>
    <p:cViewPr>
      <p:scale>
        <a:sx n="1" d="1"/>
        <a:sy n="1" d="1"/>
      </p:scale>
      <p:origin x="0" y="0"/>
    </p:cViewPr>
  </p:notesTextViewPr>
  <p:notesViewPr>
    <p:cSldViewPr snapToGrid="0">
      <p:cViewPr varScale="1">
        <p:scale>
          <a:sx n="81" d="100"/>
          <a:sy n="81" d="100"/>
        </p:scale>
        <p:origin x="3822" y="114"/>
      </p:cViewPr>
      <p:guideLst/>
    </p:cSldViewPr>
  </p:notesViewPr>
  <p:gridSpacing cx="45000" cy="45000"/>
</p:viewPr>
</file>

<file path=ppt/_rels/presentation.xml.rels>&#65279;<?xml version="1.0" encoding="utf-8" standalone="yes"?>
<Relationships xmlns="http://schemas.openxmlformats.org/package/2006/relationships"><Relationship Id="rId8" Type="http://schemas.openxmlformats.org/officeDocument/2006/relationships/tableStyles" Target="tableStyles.xml" /><Relationship Id="rId3" Type="http://schemas.openxmlformats.org/officeDocument/2006/relationships/notesMaster" Target="notesMasters/notesMaster1.xml" /><Relationship Id="rId7"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viewProps" Target="viewProps.xml" /><Relationship Id="rId5" Type="http://schemas.openxmlformats.org/officeDocument/2006/relationships/presProps" Target="presProps.xml" /><Relationship Id="rId4" Type="http://schemas.openxmlformats.org/officeDocument/2006/relationships/commentAuthors" Target="commentAuthor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B5E74E91-5FAC-4D8C-A236-30AB1794C408}"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2192338" y="1233488"/>
            <a:ext cx="235108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E66ADAAC-A6A4-473A-AE5A-B7215C3026BA}" type="slidenum">
              <a:rPr kumimoji="1" lang="ja-JP" altLang="en-US" smtClean="0"/>
              <a:t>‹#›</a:t>
            </a:fld>
            <a:endParaRPr kumimoji="1" lang="ja-JP" altLang="en-US"/>
          </a:p>
        </p:txBody>
      </p:sp>
    </p:spTree>
    <p:extLst>
      <p:ext uri="{BB962C8B-B14F-4D97-AF65-F5344CB8AC3E}">
        <p14:creationId xmlns:p14="http://schemas.microsoft.com/office/powerpoint/2010/main" val="39704751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66ADAAC-A6A4-473A-AE5A-B7215C3026BA}" type="slidenum">
              <a:rPr kumimoji="1" lang="ja-JP" altLang="en-US" smtClean="0"/>
              <a:t>1</a:t>
            </a:fld>
            <a:endParaRPr kumimoji="1" lang="ja-JP" altLang="en-US"/>
          </a:p>
        </p:txBody>
      </p:sp>
    </p:spTree>
    <p:extLst>
      <p:ext uri="{BB962C8B-B14F-4D97-AF65-F5344CB8AC3E}">
        <p14:creationId xmlns:p14="http://schemas.microsoft.com/office/powerpoint/2010/main" val="3750808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20CCB85-67DA-4D02-B025-BCDFA21766A0}"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3354903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0CCB85-67DA-4D02-B025-BCDFA21766A0}"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3956073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0CCB85-67DA-4D02-B025-BCDFA21766A0}"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2676785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0CCB85-67DA-4D02-B025-BCDFA21766A0}"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96628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0CCB85-67DA-4D02-B025-BCDFA21766A0}"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353710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20CCB85-67DA-4D02-B025-BCDFA21766A0}"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11152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20CCB85-67DA-4D02-B025-BCDFA21766A0}"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1688297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20CCB85-67DA-4D02-B025-BCDFA21766A0}"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394571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0CCB85-67DA-4D02-B025-BCDFA21766A0}"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1941106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0CCB85-67DA-4D02-B025-BCDFA21766A0}"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1034521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0CCB85-67DA-4D02-B025-BCDFA21766A0}"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301574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20CCB85-67DA-4D02-B025-BCDFA21766A0}"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53BAADE0-B972-4947-8128-203D141227C6}" type="slidenum">
              <a:rPr kumimoji="1" lang="ja-JP" altLang="en-US" smtClean="0"/>
              <a:t>‹#›</a:t>
            </a:fld>
            <a:endParaRPr kumimoji="1" lang="ja-JP" altLang="en-US"/>
          </a:p>
        </p:txBody>
      </p:sp>
    </p:spTree>
    <p:extLst>
      <p:ext uri="{BB962C8B-B14F-4D97-AF65-F5344CB8AC3E}">
        <p14:creationId xmlns:p14="http://schemas.microsoft.com/office/powerpoint/2010/main" val="13082959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9F32AC62-5A18-F755-991D-A29A68DCA380}"/>
              </a:ext>
            </a:extLst>
          </p:cNvPr>
          <p:cNvSpPr txBox="1"/>
          <p:nvPr/>
        </p:nvSpPr>
        <p:spPr>
          <a:xfrm>
            <a:off x="-1" y="97277"/>
            <a:ext cx="7559675" cy="397673"/>
          </a:xfrm>
          <a:prstGeom prst="rect">
            <a:avLst/>
          </a:prstGeom>
          <a:noFill/>
          <a:ln>
            <a:noFill/>
          </a:ln>
        </p:spPr>
        <p:txBody>
          <a:bodyPr wrap="square" rtlCol="0">
            <a:spAutoFit/>
          </a:bodyPr>
          <a:lstStyle/>
          <a:p>
            <a:pPr algn="ctr"/>
            <a:r>
              <a:rPr kumimoji="1" lang="ja-JP" altLang="en-US" sz="1984" b="1" dirty="0"/>
              <a:t>ネットショッピングでのトラブル</a:t>
            </a:r>
            <a:endParaRPr kumimoji="1" lang="en-US" altLang="ja-JP" sz="1984" b="1" dirty="0"/>
          </a:p>
        </p:txBody>
      </p:sp>
      <p:sp>
        <p:nvSpPr>
          <p:cNvPr id="10" name="テキスト ボックス 9">
            <a:extLst>
              <a:ext uri="{FF2B5EF4-FFF2-40B4-BE49-F238E27FC236}">
                <a16:creationId xmlns:a16="http://schemas.microsoft.com/office/drawing/2014/main" id="{07BED543-C49E-1F7C-8255-2395C632F62C}"/>
              </a:ext>
            </a:extLst>
          </p:cNvPr>
          <p:cNvSpPr txBox="1"/>
          <p:nvPr/>
        </p:nvSpPr>
        <p:spPr>
          <a:xfrm>
            <a:off x="199491" y="1495575"/>
            <a:ext cx="7160692" cy="329770"/>
          </a:xfrm>
          <a:prstGeom prst="rect">
            <a:avLst/>
          </a:prstGeom>
          <a:noFill/>
        </p:spPr>
        <p:txBody>
          <a:bodyPr wrap="square" rtlCol="0">
            <a:spAutoFit/>
          </a:bodyPr>
          <a:lstStyle/>
          <a:p>
            <a:pPr algn="ctr"/>
            <a:r>
              <a:rPr kumimoji="1" lang="ja-JP" altLang="en-US" sz="1543" b="1" dirty="0"/>
              <a:t>出品者情報の確認が不十分な状態で購入</a:t>
            </a:r>
          </a:p>
        </p:txBody>
      </p:sp>
      <p:cxnSp>
        <p:nvCxnSpPr>
          <p:cNvPr id="13" name="直線コネクタ 12">
            <a:extLst>
              <a:ext uri="{FF2B5EF4-FFF2-40B4-BE49-F238E27FC236}">
                <a16:creationId xmlns:a16="http://schemas.microsoft.com/office/drawing/2014/main" id="{5A737016-667B-5356-6BCE-81CFF9B6FE62}"/>
              </a:ext>
            </a:extLst>
          </p:cNvPr>
          <p:cNvCxnSpPr/>
          <p:nvPr/>
        </p:nvCxnSpPr>
        <p:spPr>
          <a:xfrm>
            <a:off x="482979" y="5483423"/>
            <a:ext cx="6289230" cy="0"/>
          </a:xfrm>
          <a:prstGeom prst="line">
            <a:avLst/>
          </a:prstGeom>
          <a:ln>
            <a:prstDash val="lgDash"/>
          </a:ln>
        </p:spPr>
        <p:style>
          <a:lnRef idx="1">
            <a:schemeClr val="dk1"/>
          </a:lnRef>
          <a:fillRef idx="0">
            <a:schemeClr val="dk1"/>
          </a:fillRef>
          <a:effectRef idx="0">
            <a:schemeClr val="dk1"/>
          </a:effectRef>
          <a:fontRef idx="minor">
            <a:schemeClr val="tx1"/>
          </a:fontRef>
        </p:style>
      </p:cxnSp>
      <p:sp>
        <p:nvSpPr>
          <p:cNvPr id="14" name="テキスト ボックス 13">
            <a:extLst>
              <a:ext uri="{FF2B5EF4-FFF2-40B4-BE49-F238E27FC236}">
                <a16:creationId xmlns:a16="http://schemas.microsoft.com/office/drawing/2014/main" id="{BA632FB7-224E-56A6-4FC8-3815BB61302A}"/>
              </a:ext>
            </a:extLst>
          </p:cNvPr>
          <p:cNvSpPr txBox="1"/>
          <p:nvPr/>
        </p:nvSpPr>
        <p:spPr>
          <a:xfrm>
            <a:off x="199491" y="733949"/>
            <a:ext cx="7160692" cy="652294"/>
          </a:xfrm>
          <a:prstGeom prst="rect">
            <a:avLst/>
          </a:prstGeom>
          <a:noFill/>
        </p:spPr>
        <p:txBody>
          <a:bodyPr wrap="square" rtlCol="0">
            <a:spAutoFit/>
          </a:bodyPr>
          <a:lstStyle/>
          <a:p>
            <a:r>
              <a:rPr kumimoji="1" lang="ja-JP" altLang="en-US" sz="1213" dirty="0"/>
              <a:t>インターネットの発達により実店舗に足を運ばなくても買い物ができるようになりました。また、時間帯を選ばずに数多くの商品から好きなものを選ぶことができるため、多くの人が利用しています。しかし、便利な反面トラブルも多く起きています。</a:t>
            </a:r>
          </a:p>
        </p:txBody>
      </p:sp>
      <p:sp>
        <p:nvSpPr>
          <p:cNvPr id="15" name="テキスト ボックス 14">
            <a:extLst>
              <a:ext uri="{FF2B5EF4-FFF2-40B4-BE49-F238E27FC236}">
                <a16:creationId xmlns:a16="http://schemas.microsoft.com/office/drawing/2014/main" id="{A5B3B1C2-3C24-E671-7468-29836810AA9A}"/>
              </a:ext>
            </a:extLst>
          </p:cNvPr>
          <p:cNvSpPr txBox="1"/>
          <p:nvPr/>
        </p:nvSpPr>
        <p:spPr>
          <a:xfrm>
            <a:off x="2519891" y="1917660"/>
            <a:ext cx="4735297" cy="1398909"/>
          </a:xfrm>
          <a:prstGeom prst="rect">
            <a:avLst/>
          </a:prstGeom>
          <a:noFill/>
        </p:spPr>
        <p:txBody>
          <a:bodyPr wrap="square" rtlCol="0">
            <a:spAutoFit/>
          </a:bodyPr>
          <a:lstStyle/>
          <a:p>
            <a:r>
              <a:rPr kumimoji="1" lang="en-US" altLang="ja-JP" sz="1213" dirty="0"/>
              <a:t>A</a:t>
            </a:r>
            <a:r>
              <a:rPr kumimoji="1" lang="ja-JP" altLang="en-US" sz="1213" dirty="0"/>
              <a:t>さんは洋服を集めるのが趣味で、よく限定物の洋服をネットショッピングで購入しています。今回はフリマサービスで前々から欲しかった限定物の洋服が定価よりも安く出品されていたため、出品者の情報を十分に確認せず、すぐに入金を行い購入しました。</a:t>
            </a:r>
            <a:endParaRPr kumimoji="1" lang="en-US" altLang="ja-JP" sz="1213" dirty="0"/>
          </a:p>
          <a:p>
            <a:endParaRPr kumimoji="1" lang="en-US" altLang="ja-JP" sz="1213" dirty="0"/>
          </a:p>
          <a:p>
            <a:r>
              <a:rPr kumimoji="1" lang="ja-JP" altLang="en-US" sz="1213" dirty="0"/>
              <a:t>数日後、商品が届きました。しかし開封してみると購入時に見た写真の洋服に似てはいるものの、異なる洋服が入っていました。</a:t>
            </a:r>
            <a:endParaRPr kumimoji="1" lang="en-US" altLang="ja-JP" sz="1213" dirty="0"/>
          </a:p>
        </p:txBody>
      </p:sp>
      <p:sp>
        <p:nvSpPr>
          <p:cNvPr id="17" name="テキスト ボックス 16">
            <a:extLst>
              <a:ext uri="{FF2B5EF4-FFF2-40B4-BE49-F238E27FC236}">
                <a16:creationId xmlns:a16="http://schemas.microsoft.com/office/drawing/2014/main" id="{1B243E48-8BBD-7FAA-4CEF-11CF57850A81}"/>
              </a:ext>
            </a:extLst>
          </p:cNvPr>
          <p:cNvSpPr txBox="1"/>
          <p:nvPr/>
        </p:nvSpPr>
        <p:spPr>
          <a:xfrm>
            <a:off x="482979" y="3592031"/>
            <a:ext cx="3869143" cy="1585562"/>
          </a:xfrm>
          <a:prstGeom prst="rect">
            <a:avLst/>
          </a:prstGeom>
          <a:noFill/>
        </p:spPr>
        <p:txBody>
          <a:bodyPr wrap="square" rtlCol="0">
            <a:spAutoFit/>
          </a:bodyPr>
          <a:lstStyle/>
          <a:p>
            <a:r>
              <a:rPr kumimoji="1" lang="ja-JP" altLang="en-US" sz="1213" dirty="0"/>
              <a:t>出品者に連絡を取ろうとすぐに購入ページを確認しましたが、既にアカウントが削除されており連絡が取れない状況でした。</a:t>
            </a:r>
            <a:endParaRPr kumimoji="1" lang="en-US" altLang="ja-JP" sz="1213" dirty="0"/>
          </a:p>
          <a:p>
            <a:r>
              <a:rPr kumimoji="1" lang="ja-JP" altLang="en-US" sz="1213" dirty="0"/>
              <a:t>フリマサービスを運営している会社への連絡も行いましたが、当事者間での出来事であるため責任は負えないと返金対応や出品者の特定の対応をしてもらえませんでした。結局欲しかった洋服は手に入らず、お金も戻ってきませんでした。</a:t>
            </a:r>
            <a:endParaRPr kumimoji="1" lang="en-US" altLang="ja-JP" sz="1213" dirty="0"/>
          </a:p>
        </p:txBody>
      </p:sp>
      <p:sp>
        <p:nvSpPr>
          <p:cNvPr id="18" name="テキスト ボックス 17">
            <a:extLst>
              <a:ext uri="{FF2B5EF4-FFF2-40B4-BE49-F238E27FC236}">
                <a16:creationId xmlns:a16="http://schemas.microsoft.com/office/drawing/2014/main" id="{B60F78D0-1849-2AA4-8724-EC2209ACAA3E}"/>
              </a:ext>
            </a:extLst>
          </p:cNvPr>
          <p:cNvSpPr txBox="1"/>
          <p:nvPr/>
        </p:nvSpPr>
        <p:spPr>
          <a:xfrm>
            <a:off x="346678" y="6092018"/>
            <a:ext cx="4838321" cy="1025602"/>
          </a:xfrm>
          <a:prstGeom prst="rect">
            <a:avLst/>
          </a:prstGeom>
          <a:noFill/>
        </p:spPr>
        <p:txBody>
          <a:bodyPr wrap="square" rtlCol="0">
            <a:spAutoFit/>
          </a:bodyPr>
          <a:lstStyle/>
          <a:p>
            <a:r>
              <a:rPr kumimoji="1" lang="ja-JP" altLang="en-US" sz="1213" dirty="0"/>
              <a:t>ネットショッピングではこのようなトラブルが多く見られます。</a:t>
            </a:r>
          </a:p>
          <a:p>
            <a:r>
              <a:rPr kumimoji="1" lang="ja-JP" altLang="en-US" sz="1213" dirty="0"/>
              <a:t>フリマやオークションサービスは誰でも簡単に出品することが</a:t>
            </a:r>
            <a:endParaRPr kumimoji="1" lang="en-US" altLang="ja-JP" sz="1213" dirty="0"/>
          </a:p>
          <a:p>
            <a:r>
              <a:rPr kumimoji="1" lang="ja-JP" altLang="en-US" sz="1213" dirty="0"/>
              <a:t>できることから悪用しようと考える人が少なくありません。</a:t>
            </a:r>
          </a:p>
          <a:p>
            <a:r>
              <a:rPr kumimoji="1" lang="ja-JP" altLang="en-US" sz="1213" dirty="0"/>
              <a:t>特に数量や地域限定のものは入手する競争率が高く、</a:t>
            </a:r>
            <a:endParaRPr kumimoji="1" lang="en-US" altLang="ja-JP" sz="1213" dirty="0"/>
          </a:p>
          <a:p>
            <a:r>
              <a:rPr kumimoji="1" lang="ja-JP" altLang="en-US" sz="1213" dirty="0"/>
              <a:t>高額で取引されることから、悪用される対象になりやすいです。</a:t>
            </a:r>
            <a:endParaRPr kumimoji="1" lang="en-US" altLang="ja-JP" sz="1213" dirty="0"/>
          </a:p>
        </p:txBody>
      </p:sp>
      <p:sp>
        <p:nvSpPr>
          <p:cNvPr id="20" name="テキスト ボックス 19">
            <a:extLst>
              <a:ext uri="{FF2B5EF4-FFF2-40B4-BE49-F238E27FC236}">
                <a16:creationId xmlns:a16="http://schemas.microsoft.com/office/drawing/2014/main" id="{A4143078-4B06-25B6-B45B-76AC453AE87C}"/>
              </a:ext>
            </a:extLst>
          </p:cNvPr>
          <p:cNvSpPr txBox="1"/>
          <p:nvPr/>
        </p:nvSpPr>
        <p:spPr>
          <a:xfrm>
            <a:off x="2081505" y="7378392"/>
            <a:ext cx="5354018" cy="1398909"/>
          </a:xfrm>
          <a:prstGeom prst="rect">
            <a:avLst/>
          </a:prstGeom>
          <a:noFill/>
        </p:spPr>
        <p:txBody>
          <a:bodyPr wrap="square" rtlCol="0">
            <a:spAutoFit/>
          </a:bodyPr>
          <a:lstStyle/>
          <a:p>
            <a:r>
              <a:rPr kumimoji="1" lang="ja-JP" altLang="en-US" sz="1213" dirty="0"/>
              <a:t>トラブルを回避するためには、誰しもが利用できるフリマやオークションサービスを利用しないことが一番です。</a:t>
            </a:r>
          </a:p>
          <a:p>
            <a:endParaRPr kumimoji="1" lang="en-US" altLang="ja-JP" sz="1213" dirty="0"/>
          </a:p>
          <a:p>
            <a:r>
              <a:rPr kumimoji="1" lang="ja-JP" altLang="en-US" sz="1213" dirty="0"/>
              <a:t>どうしても利用したい場合には、被害にあう可能性を少しでも低くするために出品元が公式なものであるかの確認や後払いを選択することが推奨されます。出品元のアカウントが最近作成されたものであったり、商品の売買履歴がないものは被害にあう可能性が高いので購入はやめましょう。</a:t>
            </a:r>
            <a:endParaRPr kumimoji="1" lang="en-US" altLang="ja-JP" sz="1213" dirty="0"/>
          </a:p>
        </p:txBody>
      </p:sp>
      <p:sp>
        <p:nvSpPr>
          <p:cNvPr id="21" name="テキスト ボックス 20">
            <a:extLst>
              <a:ext uri="{FF2B5EF4-FFF2-40B4-BE49-F238E27FC236}">
                <a16:creationId xmlns:a16="http://schemas.microsoft.com/office/drawing/2014/main" id="{A09C7888-DB15-89C1-B3E8-0CC8FBA0BED8}"/>
              </a:ext>
            </a:extLst>
          </p:cNvPr>
          <p:cNvSpPr txBox="1"/>
          <p:nvPr/>
        </p:nvSpPr>
        <p:spPr>
          <a:xfrm>
            <a:off x="325486" y="9063978"/>
            <a:ext cx="6929703" cy="804644"/>
          </a:xfrm>
          <a:prstGeom prst="rect">
            <a:avLst/>
          </a:prstGeom>
          <a:noFill/>
          <a:ln>
            <a:noFill/>
          </a:ln>
        </p:spPr>
        <p:txBody>
          <a:bodyPr wrap="square" rtlCol="0">
            <a:spAutoFit/>
          </a:bodyPr>
          <a:lstStyle/>
          <a:p>
            <a:r>
              <a:rPr kumimoji="1" lang="ja-JP" altLang="en-US" sz="1543" b="1" dirty="0"/>
              <a:t>ネットショッピングは現物が見られないため、ごまかしがきいてしまいます。</a:t>
            </a:r>
          </a:p>
          <a:p>
            <a:r>
              <a:rPr kumimoji="1" lang="ja-JP" altLang="en-US" sz="1543" b="1" dirty="0"/>
              <a:t>わたしは大丈夫と思っていても、ささいなところにごまかしがあり、見落として購入すると被害者になってしまうため、十分な注意が必要です。</a:t>
            </a:r>
          </a:p>
        </p:txBody>
      </p:sp>
      <p:sp>
        <p:nvSpPr>
          <p:cNvPr id="22" name="テキスト ボックス 21">
            <a:extLst>
              <a:ext uri="{FF2B5EF4-FFF2-40B4-BE49-F238E27FC236}">
                <a16:creationId xmlns:a16="http://schemas.microsoft.com/office/drawing/2014/main" id="{58A5E845-D515-8465-63E6-A040C07F1D14}"/>
              </a:ext>
            </a:extLst>
          </p:cNvPr>
          <p:cNvSpPr txBox="1"/>
          <p:nvPr/>
        </p:nvSpPr>
        <p:spPr>
          <a:xfrm>
            <a:off x="209991" y="5626984"/>
            <a:ext cx="7160692" cy="329770"/>
          </a:xfrm>
          <a:prstGeom prst="rect">
            <a:avLst/>
          </a:prstGeom>
          <a:noFill/>
        </p:spPr>
        <p:txBody>
          <a:bodyPr wrap="square" rtlCol="0">
            <a:spAutoFit/>
          </a:bodyPr>
          <a:lstStyle/>
          <a:p>
            <a:pPr algn="ctr"/>
            <a:r>
              <a:rPr kumimoji="1" lang="ja-JP" altLang="en-US" sz="1543" b="1" dirty="0"/>
              <a:t>利用する際には細心の注意を</a:t>
            </a:r>
          </a:p>
        </p:txBody>
      </p:sp>
      <p:sp>
        <p:nvSpPr>
          <p:cNvPr id="26" name="テキスト ボックス 25">
            <a:extLst>
              <a:ext uri="{FF2B5EF4-FFF2-40B4-BE49-F238E27FC236}">
                <a16:creationId xmlns:a16="http://schemas.microsoft.com/office/drawing/2014/main" id="{EBB57117-6E55-4DCF-A1DB-BF6200C14E28}"/>
              </a:ext>
            </a:extLst>
          </p:cNvPr>
          <p:cNvSpPr txBox="1"/>
          <p:nvPr/>
        </p:nvSpPr>
        <p:spPr>
          <a:xfrm>
            <a:off x="2362201" y="10277885"/>
            <a:ext cx="5197474"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株式会社ジールコミュニケーションズ</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Tree>
    <p:extLst>
      <p:ext uri="{BB962C8B-B14F-4D97-AF65-F5344CB8AC3E}">
        <p14:creationId xmlns:p14="http://schemas.microsoft.com/office/powerpoint/2010/main" val="2670776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3642</TotalTime>
  <Words>473</Words>
  <Application>Microsoft Office PowerPoint</Application>
  <PresentationFormat>ユーザー設定</PresentationFormat>
  <Paragraphs>21</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zeal-NP089pc</dc:creator>
  <cp:lastModifiedBy>大島啓史</cp:lastModifiedBy>
  <cp:revision>761</cp:revision>
  <cp:lastPrinted>2024-02-07T08:15:15Z</cp:lastPrinted>
  <dcterms:created xsi:type="dcterms:W3CDTF">2017-11-27T05:49:31Z</dcterms:created>
  <dcterms:modified xsi:type="dcterms:W3CDTF">2024-08-26T01:47:33Z</dcterms:modified>
</cp:coreProperties>
</file>